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559" r:id="rId4"/>
    <p:sldId id="571" r:id="rId5"/>
    <p:sldId id="558" r:id="rId6"/>
    <p:sldId id="560" r:id="rId7"/>
    <p:sldId id="561" r:id="rId8"/>
    <p:sldId id="562" r:id="rId9"/>
    <p:sldId id="570" r:id="rId10"/>
    <p:sldId id="563" r:id="rId11"/>
    <p:sldId id="567" r:id="rId12"/>
    <p:sldId id="568" r:id="rId13"/>
    <p:sldId id="566" r:id="rId14"/>
    <p:sldId id="569"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433" autoAdjust="0"/>
  </p:normalViewPr>
  <p:slideViewPr>
    <p:cSldViewPr snapToGrid="0">
      <p:cViewPr varScale="1">
        <p:scale>
          <a:sx n="99" d="100"/>
          <a:sy n="99" d="100"/>
        </p:scale>
        <p:origin x="9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4559572B-126F-4866-90AB-DEB908170C14}" type="datetimeFigureOut">
              <a:rPr lang="en-US" smtClean="0"/>
              <a:t>3/22/2023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7DF5D485-FA5B-498A-83E9-867158100E4D}" type="slidenum">
              <a:rPr lang="en-US" smtClean="0"/>
              <a:t>‹#›</a:t>
            </a:fld>
            <a:endParaRPr lang="en-US"/>
          </a:p>
        </p:txBody>
      </p:sp>
    </p:spTree>
    <p:extLst>
      <p:ext uri="{BB962C8B-B14F-4D97-AF65-F5344CB8AC3E}">
        <p14:creationId xmlns:p14="http://schemas.microsoft.com/office/powerpoint/2010/main" val="428658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1</a:t>
            </a:fld>
            <a:endParaRPr lang="en-US"/>
          </a:p>
        </p:txBody>
      </p:sp>
    </p:spTree>
    <p:extLst>
      <p:ext uri="{BB962C8B-B14F-4D97-AF65-F5344CB8AC3E}">
        <p14:creationId xmlns:p14="http://schemas.microsoft.com/office/powerpoint/2010/main" val="467192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10</a:t>
            </a:fld>
            <a:endParaRPr lang="en-US"/>
          </a:p>
        </p:txBody>
      </p:sp>
    </p:spTree>
    <p:extLst>
      <p:ext uri="{BB962C8B-B14F-4D97-AF65-F5344CB8AC3E}">
        <p14:creationId xmlns:p14="http://schemas.microsoft.com/office/powerpoint/2010/main" val="1223872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11</a:t>
            </a:fld>
            <a:endParaRPr lang="en-US"/>
          </a:p>
        </p:txBody>
      </p:sp>
    </p:spTree>
    <p:extLst>
      <p:ext uri="{BB962C8B-B14F-4D97-AF65-F5344CB8AC3E}">
        <p14:creationId xmlns:p14="http://schemas.microsoft.com/office/powerpoint/2010/main" val="202832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12</a:t>
            </a:fld>
            <a:endParaRPr lang="en-US"/>
          </a:p>
        </p:txBody>
      </p:sp>
    </p:spTree>
    <p:extLst>
      <p:ext uri="{BB962C8B-B14F-4D97-AF65-F5344CB8AC3E}">
        <p14:creationId xmlns:p14="http://schemas.microsoft.com/office/powerpoint/2010/main" val="2407435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2</a:t>
            </a:fld>
            <a:endParaRPr lang="en-US"/>
          </a:p>
        </p:txBody>
      </p:sp>
    </p:spTree>
    <p:extLst>
      <p:ext uri="{BB962C8B-B14F-4D97-AF65-F5344CB8AC3E}">
        <p14:creationId xmlns:p14="http://schemas.microsoft.com/office/powerpoint/2010/main" val="412515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3</a:t>
            </a:fld>
            <a:endParaRPr lang="en-US"/>
          </a:p>
        </p:txBody>
      </p:sp>
    </p:spTree>
    <p:extLst>
      <p:ext uri="{BB962C8B-B14F-4D97-AF65-F5344CB8AC3E}">
        <p14:creationId xmlns:p14="http://schemas.microsoft.com/office/powerpoint/2010/main" val="1105255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4</a:t>
            </a:fld>
            <a:endParaRPr lang="en-US"/>
          </a:p>
        </p:txBody>
      </p:sp>
    </p:spTree>
    <p:extLst>
      <p:ext uri="{BB962C8B-B14F-4D97-AF65-F5344CB8AC3E}">
        <p14:creationId xmlns:p14="http://schemas.microsoft.com/office/powerpoint/2010/main" val="889451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5</a:t>
            </a:fld>
            <a:endParaRPr lang="en-US"/>
          </a:p>
        </p:txBody>
      </p:sp>
    </p:spTree>
    <p:extLst>
      <p:ext uri="{BB962C8B-B14F-4D97-AF65-F5344CB8AC3E}">
        <p14:creationId xmlns:p14="http://schemas.microsoft.com/office/powerpoint/2010/main" val="2252064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6</a:t>
            </a:fld>
            <a:endParaRPr lang="en-US"/>
          </a:p>
        </p:txBody>
      </p:sp>
    </p:spTree>
    <p:extLst>
      <p:ext uri="{BB962C8B-B14F-4D97-AF65-F5344CB8AC3E}">
        <p14:creationId xmlns:p14="http://schemas.microsoft.com/office/powerpoint/2010/main" val="3568151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7</a:t>
            </a:fld>
            <a:endParaRPr lang="en-US"/>
          </a:p>
        </p:txBody>
      </p:sp>
    </p:spTree>
    <p:extLst>
      <p:ext uri="{BB962C8B-B14F-4D97-AF65-F5344CB8AC3E}">
        <p14:creationId xmlns:p14="http://schemas.microsoft.com/office/powerpoint/2010/main" val="1343874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8</a:t>
            </a:fld>
            <a:endParaRPr lang="en-US"/>
          </a:p>
        </p:txBody>
      </p:sp>
    </p:spTree>
    <p:extLst>
      <p:ext uri="{BB962C8B-B14F-4D97-AF65-F5344CB8AC3E}">
        <p14:creationId xmlns:p14="http://schemas.microsoft.com/office/powerpoint/2010/main" val="4271639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F5D485-FA5B-498A-83E9-867158100E4D}" type="slidenum">
              <a:rPr lang="en-US" smtClean="0"/>
              <a:t>9</a:t>
            </a:fld>
            <a:endParaRPr lang="en-US"/>
          </a:p>
        </p:txBody>
      </p:sp>
    </p:spTree>
    <p:extLst>
      <p:ext uri="{BB962C8B-B14F-4D97-AF65-F5344CB8AC3E}">
        <p14:creationId xmlns:p14="http://schemas.microsoft.com/office/powerpoint/2010/main" val="4066246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1B361-FB1E-449F-A64B-C06C0BBFB9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75F9B1-B466-4799-8CF2-022D463E3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72FBBF-3003-4394-BB55-369519AE8DF5}"/>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5" name="Footer Placeholder 4">
            <a:extLst>
              <a:ext uri="{FF2B5EF4-FFF2-40B4-BE49-F238E27FC236}">
                <a16:creationId xmlns:a16="http://schemas.microsoft.com/office/drawing/2014/main" id="{13B69FDF-7673-4E04-8263-4634D62AC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A5B1D7-C824-40D0-AED3-1B18B337C5B6}"/>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422121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01C32-A4D8-4BC2-8256-C37C7700B0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3E6AE-CD00-473F-AE84-B001A09104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5EED8D-020C-4398-8726-C7367524A814}"/>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5" name="Footer Placeholder 4">
            <a:extLst>
              <a:ext uri="{FF2B5EF4-FFF2-40B4-BE49-F238E27FC236}">
                <a16:creationId xmlns:a16="http://schemas.microsoft.com/office/drawing/2014/main" id="{060A3C34-0F93-4EE3-B185-876230C72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9E111-B3EA-45D9-BEE8-6164C9926437}"/>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16764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B973FC-7846-4A41-8C30-F855FB3B57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CE2743-D8DF-4D21-AD65-A9BC4DD7FF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1A386-E02F-4184-A613-9190FEDC6590}"/>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5" name="Footer Placeholder 4">
            <a:extLst>
              <a:ext uri="{FF2B5EF4-FFF2-40B4-BE49-F238E27FC236}">
                <a16:creationId xmlns:a16="http://schemas.microsoft.com/office/drawing/2014/main" id="{C37122DD-CA17-4DE6-85E9-49B907B5C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2C0C1D-FF62-4D6B-BE1C-F2EA19BAE2F3}"/>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396589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998A4-94AB-4EBD-8473-B33DCC2127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B04AC8-2C37-440F-9658-F52E5279F8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0EAE0-75E3-46DC-AA7B-FFD963522E5D}"/>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5" name="Footer Placeholder 4">
            <a:extLst>
              <a:ext uri="{FF2B5EF4-FFF2-40B4-BE49-F238E27FC236}">
                <a16:creationId xmlns:a16="http://schemas.microsoft.com/office/drawing/2014/main" id="{98BD790A-7EBD-4ADB-9D97-FE5ECC346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A7F42-C129-436F-A802-F3F315B833E6}"/>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67145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20EA9-BB0A-42BB-BDCE-BD2B107A80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824150-B7FA-4139-9043-040F15C93D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1D3854-C0DE-4CF0-A0BA-B59E8CF3F536}"/>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5" name="Footer Placeholder 4">
            <a:extLst>
              <a:ext uri="{FF2B5EF4-FFF2-40B4-BE49-F238E27FC236}">
                <a16:creationId xmlns:a16="http://schemas.microsoft.com/office/drawing/2014/main" id="{F3E3CCF2-AFA1-4370-BA9A-2AF9DEAB6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8C962-75EF-45F8-86E8-49D8D2A0A61A}"/>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1315476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CD44-8A3D-46C5-8C5F-B9D77CEE4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7E4203-2A8C-4550-AAEF-4766E72A9F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01E8C3-1286-4A2C-8296-4765B20AD5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94673A-1944-45B8-B177-52DF8F8FFC1A}"/>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6" name="Footer Placeholder 5">
            <a:extLst>
              <a:ext uri="{FF2B5EF4-FFF2-40B4-BE49-F238E27FC236}">
                <a16:creationId xmlns:a16="http://schemas.microsoft.com/office/drawing/2014/main" id="{DFD24354-9DFD-4CA5-BC7B-C8F6AC0E5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C328F1-371E-4A33-B5F4-433D9667E19B}"/>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114391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90721-6AAF-4F57-80D1-25B43690EF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0B4602-853F-4A1E-98CC-76C7FDF61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56EA9F-25FD-4D6E-B8EF-01DADC57DA7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E775A0-09CB-4903-BAF6-EC5692A3B4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51AA4F-E629-4919-BFEA-902FA6E2DC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74E4FD-882F-45D2-9CCA-805137B26FBF}"/>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8" name="Footer Placeholder 7">
            <a:extLst>
              <a:ext uri="{FF2B5EF4-FFF2-40B4-BE49-F238E27FC236}">
                <a16:creationId xmlns:a16="http://schemas.microsoft.com/office/drawing/2014/main" id="{07D9E2D3-51A4-49F0-ABEC-F32AB0A3B9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677BF9-A309-45BF-ADA1-97049CF4A267}"/>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297055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060CB-0E9F-43D2-B87E-4BBBBE302C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28882F-9B96-4B1B-B443-6600F7831692}"/>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4" name="Footer Placeholder 3">
            <a:extLst>
              <a:ext uri="{FF2B5EF4-FFF2-40B4-BE49-F238E27FC236}">
                <a16:creationId xmlns:a16="http://schemas.microsoft.com/office/drawing/2014/main" id="{4CDFAAE3-33B7-4832-8400-C0C35E8633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BED6A3-9B52-4CC1-87CA-38476D0DFB7F}"/>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338442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F5ACCA-D192-4EA0-854F-BFF53C39A93B}"/>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3" name="Footer Placeholder 2">
            <a:extLst>
              <a:ext uri="{FF2B5EF4-FFF2-40B4-BE49-F238E27FC236}">
                <a16:creationId xmlns:a16="http://schemas.microsoft.com/office/drawing/2014/main" id="{3108086C-D7FD-4814-B150-9A27945D4C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638809-573F-4624-8CC8-F3A1937D8BDD}"/>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208648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0B943-3CDA-401D-8224-9DE6C839B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34A976-2C0F-49D1-9D7B-425BB37E4D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5234F-AB72-4A3D-818E-19A9AD9EC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C9A664-20E9-4368-9430-92CBF17B8407}"/>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6" name="Footer Placeholder 5">
            <a:extLst>
              <a:ext uri="{FF2B5EF4-FFF2-40B4-BE49-F238E27FC236}">
                <a16:creationId xmlns:a16="http://schemas.microsoft.com/office/drawing/2014/main" id="{EC4E9ED4-F3AF-4B63-B4A8-B3153A26A0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75EF3-76F4-4FB4-89AE-511446EDDEE2}"/>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134100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6361-2772-4E44-A6C5-A293A8C69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D7A39D-9826-4306-AE27-3C07985156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0D984D-44A9-4FAE-BB3B-BA3C9B4E9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5DDD5A-2778-4093-BDBA-9D9F572132CB}"/>
              </a:ext>
            </a:extLst>
          </p:cNvPr>
          <p:cNvSpPr>
            <a:spLocks noGrp="1"/>
          </p:cNvSpPr>
          <p:nvPr>
            <p:ph type="dt" sz="half" idx="10"/>
          </p:nvPr>
        </p:nvSpPr>
        <p:spPr/>
        <p:txBody>
          <a:bodyPr/>
          <a:lstStyle/>
          <a:p>
            <a:fld id="{E35D56A5-0C55-438B-B81D-8B0384F5D270}" type="datetimeFigureOut">
              <a:rPr lang="en-US" smtClean="0"/>
              <a:t>3/22/2023</a:t>
            </a:fld>
            <a:endParaRPr lang="en-US"/>
          </a:p>
        </p:txBody>
      </p:sp>
      <p:sp>
        <p:nvSpPr>
          <p:cNvPr id="6" name="Footer Placeholder 5">
            <a:extLst>
              <a:ext uri="{FF2B5EF4-FFF2-40B4-BE49-F238E27FC236}">
                <a16:creationId xmlns:a16="http://schemas.microsoft.com/office/drawing/2014/main" id="{D300A198-7B0B-4E39-9052-981BEC7DA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23879-DDE7-473C-A989-9DA1FDAFA0E6}"/>
              </a:ext>
            </a:extLst>
          </p:cNvPr>
          <p:cNvSpPr>
            <a:spLocks noGrp="1"/>
          </p:cNvSpPr>
          <p:nvPr>
            <p:ph type="sldNum" sz="quarter" idx="12"/>
          </p:nvPr>
        </p:nvSpPr>
        <p:spPr/>
        <p:txBody>
          <a:bodyPr/>
          <a:lstStyle/>
          <a:p>
            <a:fld id="{AA3E72FA-896A-4E20-97E5-D45F21B8908D}" type="slidenum">
              <a:rPr lang="en-US" smtClean="0"/>
              <a:t>‹#›</a:t>
            </a:fld>
            <a:endParaRPr lang="en-US"/>
          </a:p>
        </p:txBody>
      </p:sp>
    </p:spTree>
    <p:extLst>
      <p:ext uri="{BB962C8B-B14F-4D97-AF65-F5344CB8AC3E}">
        <p14:creationId xmlns:p14="http://schemas.microsoft.com/office/powerpoint/2010/main" val="279020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81A40-497A-44BD-BD6C-F5D2CBDEE6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9F9E3D-0E70-474D-ACF7-18E5310CD9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4DE0C-BB08-48D0-9A26-AA2DE5A1ED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D56A5-0C55-438B-B81D-8B0384F5D270}" type="datetimeFigureOut">
              <a:rPr lang="en-US" smtClean="0"/>
              <a:t>3/22/2023</a:t>
            </a:fld>
            <a:endParaRPr lang="en-US"/>
          </a:p>
        </p:txBody>
      </p:sp>
      <p:sp>
        <p:nvSpPr>
          <p:cNvPr id="5" name="Footer Placeholder 4">
            <a:extLst>
              <a:ext uri="{FF2B5EF4-FFF2-40B4-BE49-F238E27FC236}">
                <a16:creationId xmlns:a16="http://schemas.microsoft.com/office/drawing/2014/main" id="{9594FBBA-253A-4A93-88DB-5ECC180DB4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8D3FFA-037A-485A-AFE6-7CAB2B52F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E72FA-896A-4E20-97E5-D45F21B8908D}" type="slidenum">
              <a:rPr lang="en-US" smtClean="0"/>
              <a:t>‹#›</a:t>
            </a:fld>
            <a:endParaRPr lang="en-US"/>
          </a:p>
        </p:txBody>
      </p:sp>
    </p:spTree>
    <p:extLst>
      <p:ext uri="{BB962C8B-B14F-4D97-AF65-F5344CB8AC3E}">
        <p14:creationId xmlns:p14="http://schemas.microsoft.com/office/powerpoint/2010/main" val="3768485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nitedfamilybenefits.com/leave-of-absenc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totalbenefits@unitedtexas.com" TargetMode="External"/><Relationship Id="rId4" Type="http://schemas.openxmlformats.org/officeDocument/2006/relationships/hyperlink" Target="https://www.unitedfamilybenefit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CFB09-670C-42C7-B6AE-82D24FD00579}"/>
              </a:ext>
            </a:extLst>
          </p:cNvPr>
          <p:cNvSpPr>
            <a:spLocks noGrp="1"/>
          </p:cNvSpPr>
          <p:nvPr>
            <p:ph type="ctr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i="1" dirty="0">
                <a:latin typeface="Arial" panose="020B0604020202020204" pitchFamily="34" charset="0"/>
                <a:cs typeface="Arial" panose="020B0604020202020204" pitchFamily="34" charset="0"/>
              </a:rPr>
              <a:t>United Family Team Member Benefits</a:t>
            </a:r>
            <a:endParaRPr lang="en-US" b="1" i="1" dirty="0"/>
          </a:p>
        </p:txBody>
      </p:sp>
      <p:sp>
        <p:nvSpPr>
          <p:cNvPr id="3" name="Subtitle 2">
            <a:extLst>
              <a:ext uri="{FF2B5EF4-FFF2-40B4-BE49-F238E27FC236}">
                <a16:creationId xmlns:a16="http://schemas.microsoft.com/office/drawing/2014/main" id="{395170A2-CDB5-4700-9C01-175AE362361D}"/>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E97B3D56-98AE-4327-9F06-5CEA202DF22C}"/>
              </a:ext>
            </a:extLst>
          </p:cNvPr>
          <p:cNvPicPr>
            <a:picLocks noChangeAspect="1"/>
          </p:cNvPicPr>
          <p:nvPr/>
        </p:nvPicPr>
        <p:blipFill>
          <a:blip r:embed="rId3"/>
          <a:stretch>
            <a:fillRect/>
          </a:stretch>
        </p:blipFill>
        <p:spPr>
          <a:xfrm>
            <a:off x="4017435" y="3602038"/>
            <a:ext cx="3831515" cy="1655762"/>
          </a:xfrm>
          <a:prstGeom prst="rect">
            <a:avLst/>
          </a:prstGeom>
        </p:spPr>
      </p:pic>
    </p:spTree>
    <p:extLst>
      <p:ext uri="{BB962C8B-B14F-4D97-AF65-F5344CB8AC3E}">
        <p14:creationId xmlns:p14="http://schemas.microsoft.com/office/powerpoint/2010/main" val="563059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E12E-583A-4FDA-90FF-7F9D36F06BBE}"/>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t>Short-Term Disability &amp; Long-Term Disability</a:t>
            </a:r>
          </a:p>
        </p:txBody>
      </p:sp>
      <p:sp>
        <p:nvSpPr>
          <p:cNvPr id="3" name="Content Placeholder 2">
            <a:extLst>
              <a:ext uri="{FF2B5EF4-FFF2-40B4-BE49-F238E27FC236}">
                <a16:creationId xmlns:a16="http://schemas.microsoft.com/office/drawing/2014/main" id="{7C1CD167-4519-41B6-A060-46B7265838AB}"/>
              </a:ext>
            </a:extLst>
          </p:cNvPr>
          <p:cNvSpPr>
            <a:spLocks noGrp="1"/>
          </p:cNvSpPr>
          <p:nvPr>
            <p:ph idx="1"/>
          </p:nvPr>
        </p:nvSpPr>
        <p:spPr/>
        <p:txBody>
          <a:bodyPr>
            <a:normAutofit fontScale="47500" lnSpcReduction="20000"/>
          </a:bodyPr>
          <a:lstStyle/>
          <a:p>
            <a:pPr marL="0" indent="0">
              <a:buNone/>
            </a:pPr>
            <a:r>
              <a:rPr lang="en-US" dirty="0"/>
              <a:t>Short-Term Disability (STD)</a:t>
            </a:r>
          </a:p>
          <a:p>
            <a:pPr marL="0" indent="0">
              <a:buNone/>
            </a:pPr>
            <a:r>
              <a:rPr lang="en-US" dirty="0"/>
              <a:t>Eligibility Requirements:</a:t>
            </a:r>
          </a:p>
          <a:p>
            <a:r>
              <a:rPr lang="en-US" dirty="0"/>
              <a:t>Non-Union Full-Time status of 1 year</a:t>
            </a:r>
          </a:p>
          <a:p>
            <a:pPr marL="0" indent="0">
              <a:buNone/>
            </a:pPr>
            <a:r>
              <a:rPr lang="en-US" dirty="0"/>
              <a:t>Conditions:</a:t>
            </a:r>
          </a:p>
          <a:p>
            <a:r>
              <a:rPr lang="en-US" dirty="0"/>
              <a:t>Will automatically be enrolled when eligible</a:t>
            </a:r>
          </a:p>
          <a:p>
            <a:r>
              <a:rPr lang="en-US" dirty="0"/>
              <a:t>Runs Concurrently with FMLA – not eligible with work injury</a:t>
            </a:r>
          </a:p>
          <a:p>
            <a:r>
              <a:rPr lang="en-US" dirty="0"/>
              <a:t>If approved, following a 7-day elimination period STD pays 100% of your base salary for the first 6 weeks, the 60% up to 26 weeks.</a:t>
            </a:r>
          </a:p>
          <a:p>
            <a:pPr marL="0" indent="0">
              <a:buNone/>
            </a:pPr>
            <a:r>
              <a:rPr lang="en-US" dirty="0"/>
              <a:t>Long-Term Disability (LTD)</a:t>
            </a:r>
          </a:p>
          <a:p>
            <a:pPr marL="0" indent="0">
              <a:buNone/>
            </a:pPr>
            <a:r>
              <a:rPr lang="en-US" dirty="0"/>
              <a:t>Eligibility Requirements:</a:t>
            </a:r>
          </a:p>
          <a:p>
            <a:r>
              <a:rPr lang="en-US" dirty="0"/>
              <a:t>Non-Union Full-Time status of 1 year</a:t>
            </a:r>
          </a:p>
          <a:p>
            <a:r>
              <a:rPr lang="en-US" dirty="0"/>
              <a:t>Team Member </a:t>
            </a:r>
            <a:r>
              <a:rPr lang="en-US" u="sng" dirty="0"/>
              <a:t>MUST</a:t>
            </a:r>
            <a:r>
              <a:rPr lang="en-US" dirty="0"/>
              <a:t> enroll in this plan if they want this benefit</a:t>
            </a:r>
          </a:p>
          <a:p>
            <a:pPr marL="0" indent="0">
              <a:buNone/>
            </a:pPr>
            <a:r>
              <a:rPr lang="en-US" dirty="0"/>
              <a:t>Conditions:</a:t>
            </a:r>
          </a:p>
          <a:p>
            <a:r>
              <a:rPr lang="en-US" dirty="0"/>
              <a:t>If approved, . LTD pays 60% of your covered monthly earnings after you have been disabled for 180 consecutive days, up to age 65 or your retirement age defined by the Social Security Normal Retirement Age legislation.</a:t>
            </a:r>
          </a:p>
          <a:p>
            <a:r>
              <a:rPr lang="en-US" dirty="0"/>
              <a:t>LTD is paid through the Hartford</a:t>
            </a:r>
          </a:p>
          <a:p>
            <a:r>
              <a:rPr lang="en-US" dirty="0"/>
              <a:t>Team member will go Inactive Medical (IM) if approved for LTD.</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73749994-366D-41CA-B9CB-D7D65575DB69}"/>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2869028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56F1B-FE98-4224-A574-CCB6ACDD8E95}"/>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Arial" panose="020B0604020202020204" pitchFamily="34" charset="0"/>
                <a:cs typeface="Arial" panose="020B0604020202020204" pitchFamily="34" charset="0"/>
              </a:rPr>
              <a:t>How to Apply &amp; Return from a Leave of Absence</a:t>
            </a:r>
          </a:p>
        </p:txBody>
      </p:sp>
      <p:sp>
        <p:nvSpPr>
          <p:cNvPr id="3" name="Content Placeholder 2">
            <a:extLst>
              <a:ext uri="{FF2B5EF4-FFF2-40B4-BE49-F238E27FC236}">
                <a16:creationId xmlns:a16="http://schemas.microsoft.com/office/drawing/2014/main" id="{0BE2C1D5-5668-495B-A857-7BF60DD7D457}"/>
              </a:ext>
            </a:extLst>
          </p:cNvPr>
          <p:cNvSpPr>
            <a:spLocks noGrp="1"/>
          </p:cNvSpPr>
          <p:nvPr>
            <p:ph idx="1"/>
          </p:nvPr>
        </p:nvSpPr>
        <p:spPr/>
        <p:txBody>
          <a:bodyPr>
            <a:normAutofit fontScale="85000" lnSpcReduction="20000"/>
          </a:bodyPr>
          <a:lstStyle/>
          <a:p>
            <a:pPr marL="0" indent="0">
              <a:buNone/>
            </a:pPr>
            <a:r>
              <a:rPr lang="en-US" dirty="0"/>
              <a:t>Taking a Leave of Absence</a:t>
            </a:r>
          </a:p>
          <a:p>
            <a:r>
              <a:rPr lang="en-US" dirty="0"/>
              <a:t>Have team members contact the benefits department as soon as possible to obtain the required paperwork and instructions</a:t>
            </a:r>
          </a:p>
          <a:p>
            <a:r>
              <a:rPr lang="en-US" dirty="0"/>
              <a:t>Have team members to keep in communication with the store managers and benefits department of their leave of absence</a:t>
            </a:r>
          </a:p>
          <a:p>
            <a:r>
              <a:rPr lang="en-US" dirty="0"/>
              <a:t>Have team members completed their paperwork within the 15 day deadline</a:t>
            </a:r>
          </a:p>
          <a:p>
            <a:pPr marL="0" indent="0">
              <a:buNone/>
            </a:pPr>
            <a:r>
              <a:rPr lang="en-US" dirty="0"/>
              <a:t>Returning from a Leave of Absence</a:t>
            </a:r>
          </a:p>
          <a:p>
            <a:r>
              <a:rPr lang="en-US" dirty="0"/>
              <a:t>Have team members return their work physicians’ statement to the Benefits department. If they are returning after caring for a family member they will not need a physicians’ statement.</a:t>
            </a:r>
          </a:p>
          <a:p>
            <a:r>
              <a:rPr lang="en-US" dirty="0"/>
              <a:t>Have the team member contact the Benefits department and their store manager about their return.</a:t>
            </a:r>
          </a:p>
          <a:p>
            <a:endParaRPr lang="en-US" dirty="0"/>
          </a:p>
          <a:p>
            <a:endParaRPr lang="en-US" dirty="0"/>
          </a:p>
        </p:txBody>
      </p:sp>
      <p:pic>
        <p:nvPicPr>
          <p:cNvPr id="4" name="Picture 3">
            <a:extLst>
              <a:ext uri="{FF2B5EF4-FFF2-40B4-BE49-F238E27FC236}">
                <a16:creationId xmlns:a16="http://schemas.microsoft.com/office/drawing/2014/main" id="{825118A4-E5E5-4967-BDFF-E37EE87CC89D}"/>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1919082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E1D9-AF3F-4A57-BC48-89DCF63A7C77}"/>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t>Arrears Payments</a:t>
            </a:r>
          </a:p>
        </p:txBody>
      </p:sp>
      <p:sp>
        <p:nvSpPr>
          <p:cNvPr id="3" name="Content Placeholder 2">
            <a:extLst>
              <a:ext uri="{FF2B5EF4-FFF2-40B4-BE49-F238E27FC236}">
                <a16:creationId xmlns:a16="http://schemas.microsoft.com/office/drawing/2014/main" id="{2EC442C2-DECB-432B-B608-0D9ABF1A503B}"/>
              </a:ext>
            </a:extLst>
          </p:cNvPr>
          <p:cNvSpPr>
            <a:spLocks noGrp="1"/>
          </p:cNvSpPr>
          <p:nvPr>
            <p:ph idx="1"/>
          </p:nvPr>
        </p:nvSpPr>
        <p:spPr/>
        <p:txBody>
          <a:bodyPr/>
          <a:lstStyle/>
          <a:p>
            <a:pPr marL="0" indent="0">
              <a:buNone/>
            </a:pPr>
            <a:r>
              <a:rPr lang="en-US" dirty="0"/>
              <a:t>Team Members with elected benefits are responsible for paying their premiums. It is company policy that when they miss one week or more of work team members must continue to pay for payroll deductions.</a:t>
            </a:r>
          </a:p>
          <a:p>
            <a:r>
              <a:rPr lang="en-US" dirty="0"/>
              <a:t>Team Members are notified the first time when they are 3 weeks behind.</a:t>
            </a:r>
          </a:p>
          <a:p>
            <a:r>
              <a:rPr lang="en-US" dirty="0"/>
              <a:t>They are then notified a second and final time when they are 5 weeks behind - informed their benefits have been cancelled for non-payment.</a:t>
            </a:r>
          </a:p>
          <a:p>
            <a:pPr marL="0" indent="0">
              <a:buNone/>
            </a:pPr>
            <a:endParaRPr lang="en-US" dirty="0"/>
          </a:p>
        </p:txBody>
      </p:sp>
      <p:pic>
        <p:nvPicPr>
          <p:cNvPr id="4" name="Picture 3">
            <a:extLst>
              <a:ext uri="{FF2B5EF4-FFF2-40B4-BE49-F238E27FC236}">
                <a16:creationId xmlns:a16="http://schemas.microsoft.com/office/drawing/2014/main" id="{31E64C9B-0086-43C7-9E33-37576C50B54B}"/>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963380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A4338-DF6E-44E1-BA4D-AA11F01D8B8B}"/>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t>Questions?</a:t>
            </a:r>
          </a:p>
        </p:txBody>
      </p:sp>
      <p:sp>
        <p:nvSpPr>
          <p:cNvPr id="3" name="Content Placeholder 2">
            <a:extLst>
              <a:ext uri="{FF2B5EF4-FFF2-40B4-BE49-F238E27FC236}">
                <a16:creationId xmlns:a16="http://schemas.microsoft.com/office/drawing/2014/main" id="{4214D017-5CB5-4FD6-BE99-F63037A620CE}"/>
              </a:ext>
            </a:extLst>
          </p:cNvPr>
          <p:cNvSpPr>
            <a:spLocks noGrp="1"/>
          </p:cNvSpPr>
          <p:nvPr>
            <p:ph idx="1"/>
          </p:nvPr>
        </p:nvSpPr>
        <p:spPr>
          <a:xfrm>
            <a:off x="838199" y="1825625"/>
            <a:ext cx="10779493" cy="4351338"/>
          </a:xfrm>
        </p:spPr>
        <p:txBody>
          <a:bodyPr/>
          <a:lstStyle/>
          <a:p>
            <a:pPr marL="0" indent="0">
              <a:buNone/>
            </a:pPr>
            <a:endParaRPr lang="en-US" dirty="0"/>
          </a:p>
          <a:p>
            <a:pPr marL="0" indent="0">
              <a:buNone/>
            </a:pPr>
            <a:r>
              <a:rPr lang="en-US" dirty="0"/>
              <a:t>Phone: 806-791-0220</a:t>
            </a:r>
          </a:p>
          <a:p>
            <a:pPr marL="0" indent="0">
              <a:buNone/>
            </a:pPr>
            <a:endParaRPr lang="en-US" dirty="0"/>
          </a:p>
          <a:p>
            <a:pPr marL="0" indent="0">
              <a:buNone/>
            </a:pPr>
            <a:r>
              <a:rPr lang="en-US" dirty="0"/>
              <a:t>Email: totalbenefits@unitedtexas.com</a:t>
            </a:r>
          </a:p>
          <a:p>
            <a:pPr marL="0" indent="0">
              <a:buNone/>
            </a:pPr>
            <a:endParaRPr lang="en-US" dirty="0"/>
          </a:p>
          <a:p>
            <a:pPr marL="0" indent="0">
              <a:buNone/>
            </a:pPr>
            <a:r>
              <a:rPr lang="en-US" dirty="0"/>
              <a:t>Website: </a:t>
            </a:r>
            <a:r>
              <a:rPr lang="en-US" dirty="0">
                <a:hlinkClick r:id="rId2"/>
              </a:rPr>
              <a:t>https://www.unitedfamilybenefits.com/leave-of-absence.html</a:t>
            </a:r>
            <a:r>
              <a:rPr lang="en-US" dirty="0"/>
              <a:t> </a:t>
            </a:r>
          </a:p>
          <a:p>
            <a:pPr marL="0" indent="0" algn="ctr">
              <a:buNone/>
            </a:pPr>
            <a:r>
              <a:rPr lang="en-US" dirty="0"/>
              <a:t>Team Member Resources -&gt; Leave of Absence </a:t>
            </a:r>
          </a:p>
        </p:txBody>
      </p:sp>
      <p:pic>
        <p:nvPicPr>
          <p:cNvPr id="4" name="Picture 3">
            <a:extLst>
              <a:ext uri="{FF2B5EF4-FFF2-40B4-BE49-F238E27FC236}">
                <a16:creationId xmlns:a16="http://schemas.microsoft.com/office/drawing/2014/main" id="{D6AAC6A7-C781-4EDD-AB91-38EC036B2C5C}"/>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2360622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6094B2-E159-4C47-B976-275CA752E045}"/>
              </a:ext>
            </a:extLst>
          </p:cNvPr>
          <p:cNvSpPr>
            <a:spLocks noGrp="1"/>
          </p:cNvSpPr>
          <p:nvPr>
            <p:ph idx="1"/>
          </p:nvPr>
        </p:nvSpPr>
        <p:spPr>
          <a:xfrm>
            <a:off x="838200" y="279133"/>
            <a:ext cx="10515600" cy="5897830"/>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000" dirty="0">
                <a:latin typeface="Arial" panose="020B0604020202020204" pitchFamily="34" charset="0"/>
                <a:cs typeface="Arial" panose="020B0604020202020204" pitchFamily="34" charset="0"/>
              </a:rPr>
              <a:t>THANK YOU</a:t>
            </a:r>
          </a:p>
          <a:p>
            <a:pPr marL="0" indent="0" algn="ctr">
              <a:buNone/>
            </a:pPr>
            <a:r>
              <a:rPr lang="en-US" sz="4000" dirty="0">
                <a:latin typeface="Arial" panose="020B0604020202020204" pitchFamily="34" charset="0"/>
                <a:cs typeface="Arial" panose="020B0604020202020204" pitchFamily="34" charset="0"/>
              </a:rPr>
              <a:t>FROM THE BENEFITS TEAM!</a:t>
            </a:r>
          </a:p>
        </p:txBody>
      </p:sp>
      <p:pic>
        <p:nvPicPr>
          <p:cNvPr id="4" name="Picture 3">
            <a:extLst>
              <a:ext uri="{FF2B5EF4-FFF2-40B4-BE49-F238E27FC236}">
                <a16:creationId xmlns:a16="http://schemas.microsoft.com/office/drawing/2014/main" id="{B8EF24E2-0066-487E-99A9-766A84E8D194}"/>
              </a:ext>
            </a:extLst>
          </p:cNvPr>
          <p:cNvPicPr>
            <a:picLocks noChangeAspect="1"/>
          </p:cNvPicPr>
          <p:nvPr/>
        </p:nvPicPr>
        <p:blipFill>
          <a:blip r:embed="rId2"/>
          <a:stretch>
            <a:fillRect/>
          </a:stretch>
        </p:blipFill>
        <p:spPr>
          <a:xfrm>
            <a:off x="4055936" y="3228048"/>
            <a:ext cx="3831515" cy="1655762"/>
          </a:xfrm>
          <a:prstGeom prst="rect">
            <a:avLst/>
          </a:prstGeom>
        </p:spPr>
      </p:pic>
    </p:spTree>
    <p:extLst>
      <p:ext uri="{BB962C8B-B14F-4D97-AF65-F5344CB8AC3E}">
        <p14:creationId xmlns:p14="http://schemas.microsoft.com/office/powerpoint/2010/main" val="231243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35699-D5FD-43FF-9CD4-3FEBC06D5E5B}"/>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dirty="0">
                <a:solidFill>
                  <a:schemeClr val="bg1"/>
                </a:solidFill>
                <a:latin typeface="Arial" panose="020B0604020202020204" pitchFamily="34" charset="0"/>
                <a:cs typeface="Arial" panose="020B0604020202020204" pitchFamily="34" charset="0"/>
              </a:rPr>
              <a:t>Presentation Topics</a:t>
            </a:r>
          </a:p>
        </p:txBody>
      </p:sp>
      <p:sp>
        <p:nvSpPr>
          <p:cNvPr id="3" name="Content Placeholder 2">
            <a:extLst>
              <a:ext uri="{FF2B5EF4-FFF2-40B4-BE49-F238E27FC236}">
                <a16:creationId xmlns:a16="http://schemas.microsoft.com/office/drawing/2014/main" id="{731EAF4D-95F8-4BDF-A47D-057619EFD694}"/>
              </a:ext>
            </a:extLst>
          </p:cNvPr>
          <p:cNvSpPr>
            <a:spLocks noGrp="1"/>
          </p:cNvSpPr>
          <p:nvPr>
            <p:ph idx="1"/>
          </p:nvPr>
        </p:nvSpPr>
        <p:spPr/>
        <p:txBody>
          <a:bodyPr>
            <a:normAutofit lnSpcReduction="10000"/>
          </a:bodyPr>
          <a:lstStyle/>
          <a:p>
            <a:r>
              <a:rPr lang="en-US" dirty="0"/>
              <a:t>Benefits Website</a:t>
            </a:r>
          </a:p>
          <a:p>
            <a:r>
              <a:rPr lang="en-US" dirty="0"/>
              <a:t>Leave of Absence</a:t>
            </a:r>
          </a:p>
          <a:p>
            <a:pPr lvl="1"/>
            <a:r>
              <a:rPr lang="en-US" dirty="0"/>
              <a:t>Family Medical Leave Act (FMLA)</a:t>
            </a:r>
          </a:p>
          <a:p>
            <a:pPr lvl="2"/>
            <a:r>
              <a:rPr lang="en-US" dirty="0"/>
              <a:t>Intermittent FMLA</a:t>
            </a:r>
          </a:p>
          <a:p>
            <a:pPr lvl="1"/>
            <a:r>
              <a:rPr lang="en-US" dirty="0"/>
              <a:t>Medical General Leave (NON-FMLA)</a:t>
            </a:r>
          </a:p>
          <a:p>
            <a:pPr lvl="1"/>
            <a:r>
              <a:rPr lang="en-US" dirty="0"/>
              <a:t>Personal Leave</a:t>
            </a:r>
          </a:p>
          <a:p>
            <a:pPr lvl="1"/>
            <a:r>
              <a:rPr lang="en-US" dirty="0"/>
              <a:t>Military Leave</a:t>
            </a:r>
          </a:p>
          <a:p>
            <a:r>
              <a:rPr lang="en-US" dirty="0"/>
              <a:t>Short-Term Disability and Long-Term Disability</a:t>
            </a:r>
          </a:p>
          <a:p>
            <a:r>
              <a:rPr lang="en-US" dirty="0"/>
              <a:t>Apply and return from a Leave of Absence</a:t>
            </a:r>
          </a:p>
          <a:p>
            <a:r>
              <a:rPr lang="en-US" dirty="0"/>
              <a:t>Benefit Premium Payments - Arrears</a:t>
            </a:r>
          </a:p>
        </p:txBody>
      </p:sp>
      <p:pic>
        <p:nvPicPr>
          <p:cNvPr id="4" name="Picture 3">
            <a:extLst>
              <a:ext uri="{FF2B5EF4-FFF2-40B4-BE49-F238E27FC236}">
                <a16:creationId xmlns:a16="http://schemas.microsoft.com/office/drawing/2014/main" id="{82E081C5-F93B-4CD7-9645-438920EB8996}"/>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146588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FE7BAC-89B1-42C4-B702-F2755693C328}"/>
              </a:ext>
            </a:extLst>
          </p:cNvPr>
          <p:cNvPicPr>
            <a:picLocks noChangeAspect="1"/>
          </p:cNvPicPr>
          <p:nvPr/>
        </p:nvPicPr>
        <p:blipFill>
          <a:blip r:embed="rId3"/>
          <a:stretch>
            <a:fillRect/>
          </a:stretch>
        </p:blipFill>
        <p:spPr>
          <a:xfrm>
            <a:off x="9384632" y="5644815"/>
            <a:ext cx="2807368" cy="1213184"/>
          </a:xfrm>
          <a:prstGeom prst="rect">
            <a:avLst/>
          </a:prstGeom>
        </p:spPr>
      </p:pic>
      <p:sp>
        <p:nvSpPr>
          <p:cNvPr id="2" name="Title 1">
            <a:extLst>
              <a:ext uri="{FF2B5EF4-FFF2-40B4-BE49-F238E27FC236}">
                <a16:creationId xmlns:a16="http://schemas.microsoft.com/office/drawing/2014/main" id="{8FC520DC-BEF1-4A63-8925-1815BDFB17E8}"/>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dirty="0">
                <a:latin typeface="Arial" panose="020B0604020202020204" pitchFamily="34" charset="0"/>
                <a:cs typeface="Arial" panose="020B0604020202020204" pitchFamily="34" charset="0"/>
              </a:rPr>
              <a:t>United Family Team Member Benefits</a:t>
            </a:r>
          </a:p>
        </p:txBody>
      </p:sp>
      <p:sp>
        <p:nvSpPr>
          <p:cNvPr id="3" name="Content Placeholder 2">
            <a:extLst>
              <a:ext uri="{FF2B5EF4-FFF2-40B4-BE49-F238E27FC236}">
                <a16:creationId xmlns:a16="http://schemas.microsoft.com/office/drawing/2014/main" id="{939ADE35-8994-4DBB-AC24-5173EB4E48FE}"/>
              </a:ext>
            </a:extLst>
          </p:cNvPr>
          <p:cNvSpPr>
            <a:spLocks noGrp="1"/>
          </p:cNvSpPr>
          <p:nvPr>
            <p:ph idx="1"/>
          </p:nvPr>
        </p:nvSpPr>
        <p:spPr/>
        <p:txBody>
          <a:bodyPr>
            <a:normAutofit fontScale="92500" lnSpcReduction="10000"/>
          </a:bodyPr>
          <a:lstStyle/>
          <a:p>
            <a:pPr marL="0" indent="0">
              <a:buNone/>
            </a:pPr>
            <a:r>
              <a:rPr lang="en-US" dirty="0">
                <a:hlinkClick r:id="rId4"/>
              </a:rPr>
              <a:t>https://www.unitedfamilybenefits.com/</a:t>
            </a:r>
            <a:endParaRPr lang="en-US" dirty="0"/>
          </a:p>
          <a:p>
            <a:pPr marL="0" indent="0">
              <a:buNone/>
            </a:pPr>
            <a:r>
              <a:rPr lang="en-US" dirty="0"/>
              <a:t>The website consist of</a:t>
            </a:r>
          </a:p>
          <a:p>
            <a:r>
              <a:rPr lang="en-US" dirty="0"/>
              <a:t>Benefit eligibility information</a:t>
            </a:r>
          </a:p>
          <a:p>
            <a:r>
              <a:rPr lang="en-US" dirty="0"/>
              <a:t>Benefit medical, dental, vision, etc. information</a:t>
            </a:r>
          </a:p>
          <a:p>
            <a:r>
              <a:rPr lang="en-US" dirty="0"/>
              <a:t>Retirement – 401K</a:t>
            </a:r>
          </a:p>
          <a:p>
            <a:r>
              <a:rPr lang="en-US" dirty="0"/>
              <a:t>Team Member resources – carrier mobile apps, MetLife, Purchasing Power</a:t>
            </a:r>
          </a:p>
          <a:p>
            <a:r>
              <a:rPr lang="en-US" dirty="0"/>
              <a:t>Payroll Vacation/Personal Time information</a:t>
            </a:r>
          </a:p>
          <a:p>
            <a:r>
              <a:rPr lang="en-US" dirty="0"/>
              <a:t>And more!</a:t>
            </a:r>
          </a:p>
          <a:p>
            <a:pPr marL="0" indent="0">
              <a:buNone/>
            </a:pPr>
            <a:r>
              <a:rPr lang="en-US" dirty="0"/>
              <a:t>You can contact us through email at </a:t>
            </a:r>
            <a:r>
              <a:rPr lang="en-US" dirty="0">
                <a:hlinkClick r:id="rId5"/>
              </a:rPr>
              <a:t>totalbenefits@unitedtexas.com</a:t>
            </a:r>
            <a:r>
              <a:rPr lang="en-US" dirty="0"/>
              <a:t> or by phone 806-791-0220</a:t>
            </a:r>
          </a:p>
          <a:p>
            <a:endParaRPr lang="en-US" dirty="0"/>
          </a:p>
        </p:txBody>
      </p:sp>
    </p:spTree>
    <p:extLst>
      <p:ext uri="{BB962C8B-B14F-4D97-AF65-F5344CB8AC3E}">
        <p14:creationId xmlns:p14="http://schemas.microsoft.com/office/powerpoint/2010/main" val="98696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B7A62-4513-4111-84F2-F0AE2A379D24}"/>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dirty="0">
                <a:latin typeface="Arial" panose="020B0604020202020204" pitchFamily="34" charset="0"/>
                <a:cs typeface="Arial" panose="020B0604020202020204" pitchFamily="34" charset="0"/>
              </a:rPr>
              <a:t>Family Medical Leave Act (FMLA)</a:t>
            </a:r>
            <a:endParaRPr lang="en-US" dirty="0"/>
          </a:p>
        </p:txBody>
      </p:sp>
      <p:sp>
        <p:nvSpPr>
          <p:cNvPr id="3" name="Content Placeholder 2">
            <a:extLst>
              <a:ext uri="{FF2B5EF4-FFF2-40B4-BE49-F238E27FC236}">
                <a16:creationId xmlns:a16="http://schemas.microsoft.com/office/drawing/2014/main" id="{0C6053D3-EF8F-4497-A3F8-1A0846D7EE87}"/>
              </a:ext>
            </a:extLst>
          </p:cNvPr>
          <p:cNvSpPr>
            <a:spLocks noGrp="1"/>
          </p:cNvSpPr>
          <p:nvPr>
            <p:ph idx="1"/>
          </p:nvPr>
        </p:nvSpPr>
        <p:spPr/>
        <p:txBody>
          <a:bodyPr>
            <a:normAutofit fontScale="92500" lnSpcReduction="10000"/>
          </a:bodyPr>
          <a:lstStyle/>
          <a:p>
            <a:pPr marL="0" indent="0">
              <a:buNone/>
            </a:pPr>
            <a:r>
              <a:rPr lang="en-US" dirty="0"/>
              <a:t>Specified Family/Medical Reasons for FMLA</a:t>
            </a:r>
          </a:p>
          <a:p>
            <a:r>
              <a:rPr lang="en-US" dirty="0"/>
              <a:t>For inability due to pregnancy, prenatal medical care or child birth.</a:t>
            </a:r>
          </a:p>
          <a:p>
            <a:r>
              <a:rPr lang="en-US" dirty="0"/>
              <a:t>For birth or to care for a child after birth or placement for adoption or foster care.</a:t>
            </a:r>
          </a:p>
          <a:p>
            <a:r>
              <a:rPr lang="en-US" dirty="0"/>
              <a:t>To care for the Team Member’s lawful spouse, child (under 18 or unable to care for him/herself), or parent who has a serious health condition or siblings (If you’re their sole caregiver).</a:t>
            </a:r>
          </a:p>
          <a:p>
            <a:r>
              <a:rPr lang="en-US" dirty="0"/>
              <a:t>For a serious health condition that makes the Team Member unable to perform his/her job (including on-the-job injuries).</a:t>
            </a:r>
          </a:p>
          <a:p>
            <a:r>
              <a:rPr lang="en-US" dirty="0"/>
              <a:t>Qualifying exigencies on covered military active duty and to care for an injured service member</a:t>
            </a:r>
          </a:p>
          <a:p>
            <a:endParaRPr lang="en-US" dirty="0"/>
          </a:p>
          <a:p>
            <a:endParaRPr lang="en-US" dirty="0"/>
          </a:p>
        </p:txBody>
      </p:sp>
    </p:spTree>
    <p:extLst>
      <p:ext uri="{BB962C8B-B14F-4D97-AF65-F5344CB8AC3E}">
        <p14:creationId xmlns:p14="http://schemas.microsoft.com/office/powerpoint/2010/main" val="428452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DD266-717B-43B5-929B-04789123C5A3}"/>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dirty="0">
                <a:latin typeface="Arial" panose="020B0604020202020204" pitchFamily="34" charset="0"/>
                <a:cs typeface="Arial" panose="020B0604020202020204" pitchFamily="34" charset="0"/>
              </a:rPr>
              <a:t>Family Medical Leave Act (FMLA)</a:t>
            </a:r>
          </a:p>
        </p:txBody>
      </p:sp>
      <p:sp>
        <p:nvSpPr>
          <p:cNvPr id="3" name="Content Placeholder 2">
            <a:extLst>
              <a:ext uri="{FF2B5EF4-FFF2-40B4-BE49-F238E27FC236}">
                <a16:creationId xmlns:a16="http://schemas.microsoft.com/office/drawing/2014/main" id="{63D7B7DD-D94B-4C8E-9137-A9E14142F5E6}"/>
              </a:ext>
            </a:extLst>
          </p:cNvPr>
          <p:cNvSpPr>
            <a:spLocks noGrp="1"/>
          </p:cNvSpPr>
          <p:nvPr>
            <p:ph idx="1"/>
          </p:nvPr>
        </p:nvSpPr>
        <p:spPr/>
        <p:txBody>
          <a:bodyPr>
            <a:normAutofit/>
          </a:bodyPr>
          <a:lstStyle/>
          <a:p>
            <a:pPr marL="0" indent="0">
              <a:buNone/>
            </a:pPr>
            <a:r>
              <a:rPr lang="en-US" sz="1800" dirty="0"/>
              <a:t>Eligibility Requirements:</a:t>
            </a:r>
          </a:p>
          <a:p>
            <a:r>
              <a:rPr lang="en-US" sz="1800" dirty="0"/>
              <a:t>Full-Time &amp; Part-Time</a:t>
            </a:r>
          </a:p>
          <a:p>
            <a:r>
              <a:rPr lang="en-US" sz="1800" dirty="0"/>
              <a:t>Have worked for the employer for at least 12 months prior to the start date of the leave</a:t>
            </a:r>
          </a:p>
          <a:p>
            <a:r>
              <a:rPr lang="en-US" sz="1800" dirty="0"/>
              <a:t>Worked at least 1,250 hours for the employer within the 12 months prior to the start date of the leave (this applies to PT TM as well)</a:t>
            </a:r>
          </a:p>
          <a:p>
            <a:r>
              <a:rPr lang="en-US" sz="1800" dirty="0"/>
              <a:t>Works at a location where the employer has at least 50 employees within 75 miles.</a:t>
            </a:r>
          </a:p>
          <a:p>
            <a:pPr marL="0" indent="0">
              <a:buNone/>
            </a:pPr>
            <a:r>
              <a:rPr lang="en-US" sz="1800" dirty="0"/>
              <a:t>Conditions:</a:t>
            </a:r>
          </a:p>
          <a:p>
            <a:r>
              <a:rPr lang="en-US" sz="1800" dirty="0"/>
              <a:t>Up to 12 weeks of </a:t>
            </a:r>
            <a:r>
              <a:rPr lang="en-US" sz="1800" u="sng" dirty="0"/>
              <a:t>unpaid</a:t>
            </a:r>
            <a:r>
              <a:rPr lang="en-US" sz="1800" dirty="0"/>
              <a:t> leave per occurrence in a rolling 12 month period (26 weeks to care for a service member) – runs concurrently with work injury.</a:t>
            </a:r>
          </a:p>
          <a:p>
            <a:r>
              <a:rPr lang="en-US" sz="1800" dirty="0"/>
              <a:t>Job protected up to 12 weeks (after 12 weeks, no longer job protected)</a:t>
            </a:r>
          </a:p>
          <a:p>
            <a:pPr lvl="1"/>
            <a:r>
              <a:rPr lang="en-US" sz="1400" dirty="0"/>
              <a:t>If out longer than 6 months team member is then moved to Inactive Medical status IM.</a:t>
            </a:r>
          </a:p>
          <a:p>
            <a:r>
              <a:rPr lang="en-US" sz="1800" dirty="0"/>
              <a:t>Team Members pay their portion of benefit premiums – after 12 weeks team members will pay both theirs and company portions</a:t>
            </a:r>
          </a:p>
          <a:p>
            <a:endParaRPr lang="en-US" sz="1800" dirty="0"/>
          </a:p>
          <a:p>
            <a:pPr marL="0" indent="0">
              <a:buNone/>
            </a:pPr>
            <a:endParaRPr lang="en-US" sz="1800"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785D33AE-3B02-42FC-8BFD-F4D33FE69541}"/>
              </a:ext>
            </a:extLst>
          </p:cNvPr>
          <p:cNvPicPr>
            <a:picLocks noChangeAspect="1"/>
          </p:cNvPicPr>
          <p:nvPr/>
        </p:nvPicPr>
        <p:blipFill>
          <a:blip r:embed="rId3"/>
          <a:stretch>
            <a:fillRect/>
          </a:stretch>
        </p:blipFill>
        <p:spPr>
          <a:xfrm>
            <a:off x="9846644" y="5844471"/>
            <a:ext cx="2345355" cy="1013528"/>
          </a:xfrm>
          <a:prstGeom prst="rect">
            <a:avLst/>
          </a:prstGeom>
        </p:spPr>
      </p:pic>
    </p:spTree>
    <p:extLst>
      <p:ext uri="{BB962C8B-B14F-4D97-AF65-F5344CB8AC3E}">
        <p14:creationId xmlns:p14="http://schemas.microsoft.com/office/powerpoint/2010/main" val="201022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D388-A535-4538-83D1-B323E3D9F91B}"/>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dirty="0">
                <a:latin typeface="Arial" panose="020B0604020202020204" pitchFamily="34" charset="0"/>
                <a:cs typeface="Arial" panose="020B0604020202020204" pitchFamily="34" charset="0"/>
              </a:rPr>
              <a:t>Intermittent FMLA Leave</a:t>
            </a:r>
          </a:p>
        </p:txBody>
      </p:sp>
      <p:sp>
        <p:nvSpPr>
          <p:cNvPr id="3" name="Content Placeholder 2">
            <a:extLst>
              <a:ext uri="{FF2B5EF4-FFF2-40B4-BE49-F238E27FC236}">
                <a16:creationId xmlns:a16="http://schemas.microsoft.com/office/drawing/2014/main" id="{F4EE5AE6-6684-476B-A79A-6580F93443C2}"/>
              </a:ext>
            </a:extLst>
          </p:cNvPr>
          <p:cNvSpPr>
            <a:spLocks noGrp="1"/>
          </p:cNvSpPr>
          <p:nvPr>
            <p:ph idx="1"/>
          </p:nvPr>
        </p:nvSpPr>
        <p:spPr/>
        <p:txBody>
          <a:bodyPr/>
          <a:lstStyle/>
          <a:p>
            <a:r>
              <a:rPr lang="en-US" dirty="0"/>
              <a:t>Reduced schedule FMLA leave – same qualifications for FMLA apply</a:t>
            </a:r>
          </a:p>
          <a:p>
            <a:r>
              <a:rPr lang="en-US" dirty="0"/>
              <a:t>May accommodate by temporarily transferring to another position with equivalent pay and benefits</a:t>
            </a:r>
          </a:p>
          <a:p>
            <a:r>
              <a:rPr lang="en-US" dirty="0"/>
              <a:t>Team member should make reasonable efforts to schedule absence to minimize disruption of the business.</a:t>
            </a:r>
          </a:p>
          <a:p>
            <a:r>
              <a:rPr lang="en-US" b="1" dirty="0"/>
              <a:t>Obligated the Report Intermittent Leave on a Weekly Basis</a:t>
            </a:r>
          </a:p>
          <a:p>
            <a:endParaRPr lang="en-US" dirty="0"/>
          </a:p>
        </p:txBody>
      </p:sp>
      <p:pic>
        <p:nvPicPr>
          <p:cNvPr id="4" name="Picture 3">
            <a:extLst>
              <a:ext uri="{FF2B5EF4-FFF2-40B4-BE49-F238E27FC236}">
                <a16:creationId xmlns:a16="http://schemas.microsoft.com/office/drawing/2014/main" id="{7E46D220-7098-45ED-93CA-07F40F0A5CB0}"/>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420018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8E3CA-8EF9-493D-98EC-FC4BB818EB01}"/>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b="1" dirty="0">
                <a:latin typeface="Arial" panose="020B0604020202020204" pitchFamily="34" charset="0"/>
                <a:cs typeface="Arial" panose="020B0604020202020204" pitchFamily="34" charset="0"/>
              </a:rPr>
              <a:t>Medical General Leave (NON-FMLA)</a:t>
            </a:r>
          </a:p>
        </p:txBody>
      </p:sp>
      <p:sp>
        <p:nvSpPr>
          <p:cNvPr id="3" name="Content Placeholder 2">
            <a:extLst>
              <a:ext uri="{FF2B5EF4-FFF2-40B4-BE49-F238E27FC236}">
                <a16:creationId xmlns:a16="http://schemas.microsoft.com/office/drawing/2014/main" id="{22F709DC-992C-4725-BA90-CE7594FAB91C}"/>
              </a:ext>
            </a:extLst>
          </p:cNvPr>
          <p:cNvSpPr>
            <a:spLocks noGrp="1"/>
          </p:cNvSpPr>
          <p:nvPr>
            <p:ph idx="1"/>
          </p:nvPr>
        </p:nvSpPr>
        <p:spPr>
          <a:xfrm>
            <a:off x="838199" y="1825625"/>
            <a:ext cx="11212629" cy="4351338"/>
          </a:xfrm>
        </p:spPr>
        <p:txBody>
          <a:bodyPr/>
          <a:lstStyle/>
          <a:p>
            <a:pPr marL="0" indent="0">
              <a:buNone/>
            </a:pPr>
            <a:r>
              <a:rPr lang="en-US" sz="2400" dirty="0"/>
              <a:t>Eligibility Requirements:</a:t>
            </a:r>
          </a:p>
          <a:p>
            <a:r>
              <a:rPr lang="en-US" sz="2400" dirty="0"/>
              <a:t>Full-Time Team Members Only</a:t>
            </a:r>
          </a:p>
          <a:p>
            <a:pPr marL="0" indent="0">
              <a:buNone/>
            </a:pPr>
            <a:r>
              <a:rPr lang="en-US" sz="2400" dirty="0"/>
              <a:t>Conditions:</a:t>
            </a:r>
          </a:p>
          <a:p>
            <a:r>
              <a:rPr lang="en-US" sz="2400" dirty="0"/>
              <a:t>Personal medical reasons that do not qualify for FMLA </a:t>
            </a:r>
          </a:p>
          <a:p>
            <a:r>
              <a:rPr lang="en-US" sz="2400" u="sng" dirty="0"/>
              <a:t>NOT</a:t>
            </a:r>
            <a:r>
              <a:rPr lang="en-US" sz="2400" dirty="0"/>
              <a:t> a paid leave</a:t>
            </a:r>
          </a:p>
          <a:p>
            <a:r>
              <a:rPr lang="en-US" sz="2400" dirty="0"/>
              <a:t>Apply up to 6 months (then moved to Inactive Medical – IM status)</a:t>
            </a:r>
          </a:p>
          <a:p>
            <a:r>
              <a:rPr lang="en-US" sz="2400" dirty="0"/>
              <a:t>Does </a:t>
            </a:r>
            <a:r>
              <a:rPr lang="en-US" sz="2400" u="sng" dirty="0"/>
              <a:t>NOT</a:t>
            </a:r>
            <a:r>
              <a:rPr lang="en-US" sz="2400" dirty="0"/>
              <a:t> provide job protection</a:t>
            </a:r>
          </a:p>
          <a:p>
            <a:r>
              <a:rPr lang="en-US" sz="2400" dirty="0"/>
              <a:t>Team Members pay the company portion </a:t>
            </a:r>
            <a:r>
              <a:rPr lang="en-US" sz="2400" u="sng" dirty="0"/>
              <a:t>AND</a:t>
            </a:r>
            <a:r>
              <a:rPr lang="en-US" sz="2400" dirty="0"/>
              <a:t> their portion of benefit premiums</a:t>
            </a:r>
          </a:p>
          <a:p>
            <a:pPr lvl="1"/>
            <a:endParaRPr lang="en-US" dirty="0"/>
          </a:p>
          <a:p>
            <a:pPr marL="457200" lvl="1" indent="0">
              <a:buNone/>
            </a:pPr>
            <a:endParaRPr lang="en-US" dirty="0"/>
          </a:p>
        </p:txBody>
      </p:sp>
      <p:pic>
        <p:nvPicPr>
          <p:cNvPr id="4" name="Picture 3">
            <a:extLst>
              <a:ext uri="{FF2B5EF4-FFF2-40B4-BE49-F238E27FC236}">
                <a16:creationId xmlns:a16="http://schemas.microsoft.com/office/drawing/2014/main" id="{5DDAA3E7-D257-4BDF-9BBC-AA140C019AC4}"/>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210087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B9AA-4D7D-4EE8-BB79-63AF0D7ADFFA}"/>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Arial" panose="020B0604020202020204" pitchFamily="34" charset="0"/>
                <a:cs typeface="Arial" panose="020B0604020202020204" pitchFamily="34" charset="0"/>
              </a:rPr>
              <a:t>Personal Leave</a:t>
            </a:r>
          </a:p>
        </p:txBody>
      </p:sp>
      <p:sp>
        <p:nvSpPr>
          <p:cNvPr id="3" name="Content Placeholder 2">
            <a:extLst>
              <a:ext uri="{FF2B5EF4-FFF2-40B4-BE49-F238E27FC236}">
                <a16:creationId xmlns:a16="http://schemas.microsoft.com/office/drawing/2014/main" id="{4DD28A99-95E0-41ED-B3BF-75EBA8294940}"/>
              </a:ext>
            </a:extLst>
          </p:cNvPr>
          <p:cNvSpPr>
            <a:spLocks noGrp="1"/>
          </p:cNvSpPr>
          <p:nvPr>
            <p:ph idx="1"/>
          </p:nvPr>
        </p:nvSpPr>
        <p:spPr/>
        <p:txBody>
          <a:bodyPr/>
          <a:lstStyle/>
          <a:p>
            <a:pPr marL="0" indent="0">
              <a:buNone/>
            </a:pPr>
            <a:r>
              <a:rPr lang="en-US" sz="2000" dirty="0"/>
              <a:t>Eligibility Requirements:</a:t>
            </a:r>
          </a:p>
          <a:p>
            <a:pPr marL="0" indent="0">
              <a:buNone/>
            </a:pPr>
            <a:r>
              <a:rPr lang="en-US" sz="2000" dirty="0"/>
              <a:t>Full-Time Team Members Only –12 months of consecutive service</a:t>
            </a:r>
          </a:p>
          <a:p>
            <a:pPr marL="0" indent="0">
              <a:buNone/>
            </a:pPr>
            <a:r>
              <a:rPr lang="en-US" sz="2000" dirty="0"/>
              <a:t>Conditions:</a:t>
            </a:r>
          </a:p>
          <a:p>
            <a:r>
              <a:rPr lang="en-US" sz="2000" dirty="0"/>
              <a:t>Covers leave for personal reasons not covered by another leave of absence</a:t>
            </a:r>
          </a:p>
          <a:p>
            <a:r>
              <a:rPr lang="en-US" sz="2000" u="sng" dirty="0"/>
              <a:t>NOT</a:t>
            </a:r>
            <a:r>
              <a:rPr lang="en-US" sz="2000" dirty="0"/>
              <a:t> a paid leave</a:t>
            </a:r>
          </a:p>
          <a:p>
            <a:r>
              <a:rPr lang="en-US" sz="2000" dirty="0"/>
              <a:t>Does </a:t>
            </a:r>
            <a:r>
              <a:rPr lang="en-US" sz="2000" u="sng" dirty="0"/>
              <a:t>NOT</a:t>
            </a:r>
            <a:r>
              <a:rPr lang="en-US" sz="2000" dirty="0"/>
              <a:t> provide job protection</a:t>
            </a:r>
          </a:p>
          <a:p>
            <a:r>
              <a:rPr lang="en-US" sz="2000" dirty="0"/>
              <a:t>Initial period up to 90 days – re-apply for additional 90 day period, not exceeding 180 days</a:t>
            </a:r>
          </a:p>
          <a:p>
            <a:pPr lvl="1"/>
            <a:r>
              <a:rPr lang="en-US" sz="2000" dirty="0"/>
              <a:t>If exceeding 180 days status is then moved to Part-Time Inactive.</a:t>
            </a:r>
          </a:p>
          <a:p>
            <a:r>
              <a:rPr lang="en-US" sz="2000" dirty="0"/>
              <a:t>Team Members pay the company portion </a:t>
            </a:r>
            <a:r>
              <a:rPr lang="en-US" sz="2000" u="sng" dirty="0"/>
              <a:t>AND</a:t>
            </a:r>
            <a:r>
              <a:rPr lang="en-US" sz="2000" dirty="0"/>
              <a:t> their portion of benefit premiums</a:t>
            </a:r>
          </a:p>
          <a:p>
            <a:endParaRPr lang="en-US" sz="2000" dirty="0"/>
          </a:p>
          <a:p>
            <a:pPr marL="0" indent="0">
              <a:buNone/>
            </a:pPr>
            <a:endParaRPr lang="en-US" dirty="0"/>
          </a:p>
        </p:txBody>
      </p:sp>
      <p:pic>
        <p:nvPicPr>
          <p:cNvPr id="4" name="Picture 3">
            <a:extLst>
              <a:ext uri="{FF2B5EF4-FFF2-40B4-BE49-F238E27FC236}">
                <a16:creationId xmlns:a16="http://schemas.microsoft.com/office/drawing/2014/main" id="{A114FEAE-8F14-4748-AB20-896CFEF8F162}"/>
              </a:ext>
            </a:extLst>
          </p:cNvPr>
          <p:cNvPicPr>
            <a:picLocks noChangeAspect="1"/>
          </p:cNvPicPr>
          <p:nvPr/>
        </p:nvPicPr>
        <p:blipFill>
          <a:blip r:embed="rId3"/>
          <a:stretch>
            <a:fillRect/>
          </a:stretch>
        </p:blipFill>
        <p:spPr>
          <a:xfrm>
            <a:off x="9124582" y="5532436"/>
            <a:ext cx="3067418" cy="1325563"/>
          </a:xfrm>
          <a:prstGeom prst="rect">
            <a:avLst/>
          </a:prstGeom>
        </p:spPr>
      </p:pic>
    </p:spTree>
    <p:extLst>
      <p:ext uri="{BB962C8B-B14F-4D97-AF65-F5344CB8AC3E}">
        <p14:creationId xmlns:p14="http://schemas.microsoft.com/office/powerpoint/2010/main" val="326652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98BBC-80A2-459C-8821-6C5E1752AC70}"/>
              </a:ext>
            </a:extLst>
          </p:cNvPr>
          <p:cNvSpPr>
            <a:spLocks noGrp="1"/>
          </p:cNvSpPr>
          <p:nvPr>
            <p:ph type="title"/>
          </p:nvPr>
        </p:nvSpPr>
        <p:spPr>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lstStyle/>
          <a:p>
            <a:r>
              <a:rPr lang="en-US" dirty="0">
                <a:latin typeface="Arial" panose="020B0604020202020204" pitchFamily="34" charset="0"/>
                <a:cs typeface="Arial" panose="020B0604020202020204" pitchFamily="34" charset="0"/>
              </a:rPr>
              <a:t>Military Leave</a:t>
            </a:r>
          </a:p>
        </p:txBody>
      </p:sp>
      <p:sp>
        <p:nvSpPr>
          <p:cNvPr id="3" name="Content Placeholder 2">
            <a:extLst>
              <a:ext uri="{FF2B5EF4-FFF2-40B4-BE49-F238E27FC236}">
                <a16:creationId xmlns:a16="http://schemas.microsoft.com/office/drawing/2014/main" id="{B86D949B-E672-4DC8-90ED-EB57F19507C8}"/>
              </a:ext>
            </a:extLst>
          </p:cNvPr>
          <p:cNvSpPr>
            <a:spLocks noGrp="1"/>
          </p:cNvSpPr>
          <p:nvPr>
            <p:ph idx="1"/>
          </p:nvPr>
        </p:nvSpPr>
        <p:spPr/>
        <p:txBody>
          <a:bodyPr>
            <a:normAutofit fontScale="92500" lnSpcReduction="10000"/>
          </a:bodyPr>
          <a:lstStyle/>
          <a:p>
            <a:pPr marL="0" indent="0">
              <a:buNone/>
            </a:pPr>
            <a:r>
              <a:rPr lang="en-US" dirty="0"/>
              <a:t>Eligibility Requirements:</a:t>
            </a:r>
          </a:p>
          <a:p>
            <a:r>
              <a:rPr lang="en-US" dirty="0"/>
              <a:t>Full-Time and Part-Time</a:t>
            </a:r>
          </a:p>
          <a:p>
            <a:pPr marL="0" indent="0">
              <a:buNone/>
            </a:pPr>
            <a:r>
              <a:rPr lang="en-US" dirty="0"/>
              <a:t>Conditions:</a:t>
            </a:r>
          </a:p>
          <a:p>
            <a:r>
              <a:rPr lang="en-US" dirty="0"/>
              <a:t>Governed by the Uniformed Services Employment and Reemployment Rights Act (USERRA)</a:t>
            </a:r>
          </a:p>
          <a:p>
            <a:r>
              <a:rPr lang="en-US" dirty="0"/>
              <a:t>Protects team members who service in the military</a:t>
            </a:r>
          </a:p>
          <a:p>
            <a:r>
              <a:rPr lang="en-US" dirty="0"/>
              <a:t>Leave for active duty or inactive duty in the national guard or as a reserve of the armed forces</a:t>
            </a:r>
          </a:p>
          <a:p>
            <a:r>
              <a:rPr lang="en-US" dirty="0"/>
              <a:t>Includes team members who have voluntarily joined the military</a:t>
            </a:r>
          </a:p>
          <a:p>
            <a:r>
              <a:rPr lang="en-US" dirty="0"/>
              <a:t>Protects team members job up to 5 years</a:t>
            </a:r>
          </a:p>
          <a:p>
            <a:endParaRPr lang="en-US" dirty="0"/>
          </a:p>
        </p:txBody>
      </p:sp>
    </p:spTree>
    <p:extLst>
      <p:ext uri="{BB962C8B-B14F-4D97-AF65-F5344CB8AC3E}">
        <p14:creationId xmlns:p14="http://schemas.microsoft.com/office/powerpoint/2010/main" val="3933712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1065</Words>
  <Application>Microsoft Office PowerPoint</Application>
  <PresentationFormat>Widescreen</PresentationFormat>
  <Paragraphs>131</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United Family Team Member Benefits</vt:lpstr>
      <vt:lpstr>Presentation Topics</vt:lpstr>
      <vt:lpstr>United Family Team Member Benefits</vt:lpstr>
      <vt:lpstr>Family Medical Leave Act (FMLA)</vt:lpstr>
      <vt:lpstr>Family Medical Leave Act (FMLA)</vt:lpstr>
      <vt:lpstr>Intermittent FMLA Leave</vt:lpstr>
      <vt:lpstr>Medical General Leave (NON-FMLA)</vt:lpstr>
      <vt:lpstr>Personal Leave</vt:lpstr>
      <vt:lpstr>Military Leave</vt:lpstr>
      <vt:lpstr>Short-Term Disability &amp; Long-Term Disability</vt:lpstr>
      <vt:lpstr>How to Apply &amp; Return from a Leave of Absence</vt:lpstr>
      <vt:lpstr>Arrears Payments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Bustamante</dc:creator>
  <cp:lastModifiedBy>Mia Bustamante</cp:lastModifiedBy>
  <cp:revision>52</cp:revision>
  <cp:lastPrinted>2023-03-22T15:27:11Z</cp:lastPrinted>
  <dcterms:created xsi:type="dcterms:W3CDTF">2023-03-20T19:21:54Z</dcterms:created>
  <dcterms:modified xsi:type="dcterms:W3CDTF">2023-03-22T19:08:58Z</dcterms:modified>
</cp:coreProperties>
</file>